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56" r:id="rId7"/>
    <p:sldId id="274" r:id="rId8"/>
    <p:sldId id="944" r:id="rId9"/>
    <p:sldId id="945" r:id="rId10"/>
    <p:sldId id="942" r:id="rId11"/>
    <p:sldId id="949" r:id="rId12"/>
    <p:sldId id="943" r:id="rId13"/>
    <p:sldId id="413" r:id="rId14"/>
    <p:sldId id="414" r:id="rId15"/>
    <p:sldId id="415" r:id="rId16"/>
    <p:sldId id="951" r:id="rId17"/>
    <p:sldId id="941" r:id="rId18"/>
    <p:sldId id="95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6EA22-9FAF-4849-9AAB-E874CFC9F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C3C04C-0901-4380-B0DA-701EBC5A4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0950C1-F331-4940-B243-97AB2A8D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9200EB-1576-4973-9936-C3DDAE9D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CF2ADE-6510-411B-9CBE-965BDC7B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68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840A4-15E5-4E6A-91F2-BD1BD8E8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D8AD3C-D616-46A8-8F96-8B4FD15C2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6E0B60-41C5-446D-84FA-055CDEF2B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AB850F-1F7A-4B3D-A256-FAA4E1C5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BA7AC-5380-4850-9271-F2631657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19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2CA52B-8E00-4DC8-B6DC-29E1B25A11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32C996-7149-4A60-B3D8-2D820FBD5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F1666-AFB0-46D9-B424-216818DA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E45782-3AA4-48FE-97A6-42E50273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6D6CE-A95A-4ECC-A4E8-67BC2F59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61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06941-04DB-40AC-BB1E-A7B587F1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D33FEE-687E-484C-A940-95C747D7D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D5F67D-5D23-4452-80EA-4D5257D20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CDAAC2-5287-4299-8C62-4EE39D20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F76171-C1DD-4082-BC94-294E12CE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1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87775-3BC4-439A-B4A4-2F1F9F89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C80A94-A14D-439F-9C40-1D092270C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B6EC8A-A78C-4AC9-955D-76189ADB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5705B-9C8E-466D-8DBA-034F67E66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FED11-3E54-45EA-8F44-5C32107B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1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1FFFC-80D5-43B9-B058-C5E16D81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718C41-95F1-47A2-B175-C554ADAE7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080857-8F3D-4123-BD41-D52BBD6FC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E2BD33-0091-4D10-847B-9D81489B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10782E-DF33-49B3-8817-9FEF949F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AF4104-D792-4E08-9B4E-C8E32AB8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65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0E445-58CE-468D-8429-F8FF41F4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84691A-87AA-4FD5-8133-F656985F5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2AA92A-1FC9-4613-8CBD-A3975AECC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263600-EDF3-4393-B7DC-42AFDCFB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D69F40-F496-45AF-A35C-CB76587F4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DB191D-A7C1-4EC7-99F4-C9D174B0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08FCE3-78EC-4311-BAAA-0E4C6E8A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48E3B3-B036-465D-9E0B-B3236CD4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97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D72D9-CE1B-4332-9984-6AE0BFFA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FB33BB-87DB-4232-AA0B-61F891A69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ECFA7E-A67A-4B75-A337-65C09A77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24785-E38A-420E-A2A5-4C58E8B2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57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0F7AF1-546E-46CE-9C98-0596EC9ED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D68FE9-170E-40AC-9CE0-B59A7819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D9E615-2E78-45B2-8CBE-DE334066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0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DDD98-96C0-430D-A365-E00B43F7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4AC609-45B4-45BD-8AC4-B0DD987FC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B615C-8135-4BDA-A090-3115E94CD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2A4C8D-47CF-4306-A743-061C9F72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7FDA33-05E7-4900-9097-09F8C976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CF5958-B95B-4179-BEAA-80489CB1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64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EC8AB-ACEC-4F66-B300-1A1DAD771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9FDF14-5780-4DEA-8CBC-A37EF9ABF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AF5337-B540-4FD4-8798-4522F5675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5093C8-4934-41F2-8D8F-037210837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2A2281-1856-45E8-A57F-05797637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61B8A5-C59D-4293-A774-716E8D7E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27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2CDEC2-36BE-4CA5-A5C2-1CACDE67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174413-FC95-4636-9F2C-20C24648A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BEA71-E29B-4E7F-918F-85BA27D31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E9F6-0FF1-41CD-AE64-AE025480672F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F699D7-0FD9-46EB-BCE1-BC90099DB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0049E9-6222-4D63-92B1-BD9B8798A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C6FC-0001-4A0C-94EC-0AA3A7550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7ED5861-1ED7-4DCB-A4E6-AA6FB8E6B705}"/>
              </a:ext>
            </a:extLst>
          </p:cNvPr>
          <p:cNvGrpSpPr/>
          <p:nvPr/>
        </p:nvGrpSpPr>
        <p:grpSpPr>
          <a:xfrm>
            <a:off x="0" y="1843357"/>
            <a:ext cx="12192000" cy="3641453"/>
            <a:chOff x="0" y="1588273"/>
            <a:chExt cx="12192000" cy="364145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17B4515-109E-4F0D-9EA8-AD5B3338C5A2}"/>
                </a:ext>
              </a:extLst>
            </p:cNvPr>
            <p:cNvSpPr/>
            <p:nvPr/>
          </p:nvSpPr>
          <p:spPr>
            <a:xfrm>
              <a:off x="0" y="1588273"/>
              <a:ext cx="12192000" cy="3641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336D22-11BE-4781-A7C9-B063BE7A6211}"/>
                </a:ext>
              </a:extLst>
            </p:cNvPr>
            <p:cNvSpPr txBox="1"/>
            <p:nvPr/>
          </p:nvSpPr>
          <p:spPr>
            <a:xfrm>
              <a:off x="1469002" y="2123026"/>
              <a:ext cx="89014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40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F569454-9DC0-44CA-92F6-34156064578A}"/>
                </a:ext>
              </a:extLst>
            </p:cNvPr>
            <p:cNvSpPr txBox="1"/>
            <p:nvPr/>
          </p:nvSpPr>
          <p:spPr>
            <a:xfrm>
              <a:off x="2283145" y="3408999"/>
              <a:ext cx="7625707" cy="149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dirty="0"/>
                <a:t>Xian Ming-Zheng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3200" b="1" dirty="0"/>
                <a:t>2021/04/07</a:t>
              </a:r>
              <a:endParaRPr lang="zh-CN" altLang="en-US" sz="3200" b="1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FE301-05E4-4D37-9DF8-1519561F0145}"/>
              </a:ext>
            </a:extLst>
          </p:cNvPr>
          <p:cNvSpPr txBox="1"/>
          <p:nvPr/>
        </p:nvSpPr>
        <p:spPr>
          <a:xfrm>
            <a:off x="3201877" y="5956031"/>
            <a:ext cx="5788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Department of earth and space science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582C5C-83E8-46AC-A880-F9E238E60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37"/>
            <a:ext cx="9230561" cy="13105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2B582B-CB58-46A2-BB7A-C7AFE81FA57E}"/>
              </a:ext>
            </a:extLst>
          </p:cNvPr>
          <p:cNvSpPr txBox="1"/>
          <p:nvPr/>
        </p:nvSpPr>
        <p:spPr>
          <a:xfrm>
            <a:off x="-769257" y="2223366"/>
            <a:ext cx="140353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/>
              <a:t>Antennas </a:t>
            </a:r>
            <a:r>
              <a:rPr lang="en-US" altLang="zh-CN" sz="4000" b="1" dirty="0"/>
              <a:t>Equivalent Circuit</a:t>
            </a:r>
            <a:br>
              <a:rPr lang="en-US" altLang="zh-CN" sz="4000" b="1" dirty="0"/>
            </a:br>
            <a:r>
              <a:rPr lang="en-US" altLang="zh-CN" sz="4000" b="1" dirty="0"/>
              <a:t>Model </a:t>
            </a:r>
            <a:br>
              <a:rPr lang="en-US" altLang="zh-CN" sz="4000" b="1" dirty="0"/>
            </a:b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95056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1D401D7-F406-4033-A159-2108A5DC2AFE}"/>
              </a:ext>
            </a:extLst>
          </p:cNvPr>
          <p:cNvGrpSpPr/>
          <p:nvPr/>
        </p:nvGrpSpPr>
        <p:grpSpPr>
          <a:xfrm>
            <a:off x="2021001" y="194306"/>
            <a:ext cx="8149998" cy="6663694"/>
            <a:chOff x="1492941" y="97153"/>
            <a:chExt cx="8149998" cy="666369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166D226-2DC6-4A97-A33F-643A9033EB32}"/>
                </a:ext>
              </a:extLst>
            </p:cNvPr>
            <p:cNvGrpSpPr/>
            <p:nvPr/>
          </p:nvGrpSpPr>
          <p:grpSpPr>
            <a:xfrm>
              <a:off x="1492941" y="97153"/>
              <a:ext cx="8149998" cy="4461834"/>
              <a:chOff x="634200" y="690611"/>
              <a:chExt cx="8530515" cy="5904617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11043C45-7FED-425C-BA38-4C71CB256F6B}"/>
                  </a:ext>
                </a:extLst>
              </p:cNvPr>
              <p:cNvGrpSpPr/>
              <p:nvPr/>
            </p:nvGrpSpPr>
            <p:grpSpPr>
              <a:xfrm>
                <a:off x="634200" y="690611"/>
                <a:ext cx="8530515" cy="2807963"/>
                <a:chOff x="634200" y="690611"/>
                <a:chExt cx="9269668" cy="3330106"/>
              </a:xfrm>
            </p:grpSpPr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B57EE2A2-4E78-4113-AFE9-99AB5261A35B}"/>
                    </a:ext>
                  </a:extLst>
                </p:cNvPr>
                <p:cNvGrpSpPr/>
                <p:nvPr/>
              </p:nvGrpSpPr>
              <p:grpSpPr>
                <a:xfrm>
                  <a:off x="634200" y="690611"/>
                  <a:ext cx="9269668" cy="3330106"/>
                  <a:chOff x="754033" y="858741"/>
                  <a:chExt cx="9269668" cy="3330106"/>
                </a:xfrm>
              </p:grpSpPr>
              <p:grpSp>
                <p:nvGrpSpPr>
                  <p:cNvPr id="3" name="组合 2">
                    <a:extLst>
                      <a:ext uri="{FF2B5EF4-FFF2-40B4-BE49-F238E27FC236}">
                        <a16:creationId xmlns:a16="http://schemas.microsoft.com/office/drawing/2014/main" id="{1FB238E3-2512-4A36-84C7-F0686782949F}"/>
                      </a:ext>
                    </a:extLst>
                  </p:cNvPr>
                  <p:cNvGrpSpPr/>
                  <p:nvPr/>
                </p:nvGrpSpPr>
                <p:grpSpPr>
                  <a:xfrm>
                    <a:off x="5648823" y="858741"/>
                    <a:ext cx="4374878" cy="3330106"/>
                    <a:chOff x="5913279" y="987452"/>
                    <a:chExt cx="5136344" cy="4304141"/>
                  </a:xfrm>
                </p:grpSpPr>
                <p:pic>
                  <p:nvPicPr>
                    <p:cNvPr id="8" name="图片 7">
                      <a:extLst>
                        <a:ext uri="{FF2B5EF4-FFF2-40B4-BE49-F238E27FC236}">
                          <a16:creationId xmlns:a16="http://schemas.microsoft.com/office/drawing/2014/main" id="{BD122BD8-7C4D-4EB9-B8B6-E486EF1F51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5913279" y="987452"/>
                      <a:ext cx="5136344" cy="4304141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" name="文本框 8">
                          <a:extLst>
                            <a:ext uri="{FF2B5EF4-FFF2-40B4-BE49-F238E27FC236}">
                              <a16:creationId xmlns:a16="http://schemas.microsoft.com/office/drawing/2014/main" id="{DA84CF80-C5D2-4EDD-8D20-1C8A585B773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2362" y="1566406"/>
                          <a:ext cx="1240404" cy="7491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vpp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9" name="文本框 8">
                          <a:extLst>
                            <a:ext uri="{FF2B5EF4-FFF2-40B4-BE49-F238E27FC236}">
                              <a16:creationId xmlns:a16="http://schemas.microsoft.com/office/drawing/2014/main" id="{DA84CF80-C5D2-4EDD-8D20-1C8A585B773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472362" y="1566406"/>
                          <a:ext cx="1240404" cy="749187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b="-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4" name="组合 3">
                    <a:extLst>
                      <a:ext uri="{FF2B5EF4-FFF2-40B4-BE49-F238E27FC236}">
                        <a16:creationId xmlns:a16="http://schemas.microsoft.com/office/drawing/2014/main" id="{2FD2136E-7C55-46D9-80C9-9BA7EA7A6D3C}"/>
                      </a:ext>
                    </a:extLst>
                  </p:cNvPr>
                  <p:cNvGrpSpPr/>
                  <p:nvPr/>
                </p:nvGrpSpPr>
                <p:grpSpPr>
                  <a:xfrm>
                    <a:off x="754033" y="870572"/>
                    <a:ext cx="4358655" cy="3258991"/>
                    <a:chOff x="754033" y="870572"/>
                    <a:chExt cx="4358655" cy="3258991"/>
                  </a:xfrm>
                </p:grpSpPr>
                <p:pic>
                  <p:nvPicPr>
                    <p:cNvPr id="13" name="图片 12">
                      <a:extLst>
                        <a:ext uri="{FF2B5EF4-FFF2-40B4-BE49-F238E27FC236}">
                          <a16:creationId xmlns:a16="http://schemas.microsoft.com/office/drawing/2014/main" id="{898AE116-CAB7-49AC-B4D0-05DA4F4EA5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4033" y="950085"/>
                      <a:ext cx="3969041" cy="3179478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9" name="文本框 18">
                          <a:extLst>
                            <a:ext uri="{FF2B5EF4-FFF2-40B4-BE49-F238E27FC236}">
                              <a16:creationId xmlns:a16="http://schemas.microsoft.com/office/drawing/2014/main" id="{8F994808-3452-4C5B-8028-102978F372B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27943" y="870572"/>
                          <a:ext cx="1184745" cy="57964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9" name="文本框 18">
                          <a:extLst>
                            <a:ext uri="{FF2B5EF4-FFF2-40B4-BE49-F238E27FC236}">
                              <a16:creationId xmlns:a16="http://schemas.microsoft.com/office/drawing/2014/main" id="{8F994808-3452-4C5B-8028-102978F372B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27943" y="870572"/>
                          <a:ext cx="1184745" cy="579645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A2A4EBD3-445F-4C65-B606-E3DA574FBD87}"/>
                    </a:ext>
                  </a:extLst>
                </p:cNvPr>
                <p:cNvSpPr/>
                <p:nvPr/>
              </p:nvSpPr>
              <p:spPr>
                <a:xfrm>
                  <a:off x="1113183" y="858741"/>
                  <a:ext cx="1121134" cy="842838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7F423A87-5E50-4118-9D38-46758384CB4B}"/>
                  </a:ext>
                </a:extLst>
              </p:cNvPr>
              <p:cNvGrpSpPr/>
              <p:nvPr/>
            </p:nvGrpSpPr>
            <p:grpSpPr>
              <a:xfrm>
                <a:off x="634200" y="3597693"/>
                <a:ext cx="8530515" cy="2997535"/>
                <a:chOff x="746204" y="1464034"/>
                <a:chExt cx="10009918" cy="3771572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451513B4-11AA-4416-B382-3868A6CFE9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5514" y="1667917"/>
                  <a:ext cx="4650608" cy="3421052"/>
                </a:xfrm>
                <a:prstGeom prst="rect">
                  <a:avLst/>
                </a:prstGeom>
              </p:spPr>
            </p:pic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CA456EEF-6470-4373-9549-93F3F72978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6204" y="1639298"/>
                  <a:ext cx="4285996" cy="359630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文本框 15">
                      <a:extLst>
                        <a:ext uri="{FF2B5EF4-FFF2-40B4-BE49-F238E27FC236}">
                          <a16:creationId xmlns:a16="http://schemas.microsoft.com/office/drawing/2014/main" id="{A049DDD2-2414-4BC1-8EE9-61EDF3F18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37374" y="1599610"/>
                      <a:ext cx="1184745" cy="6149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6" name="文本框 15">
                      <a:extLst>
                        <a:ext uri="{FF2B5EF4-FFF2-40B4-BE49-F238E27FC236}">
                          <a16:creationId xmlns:a16="http://schemas.microsoft.com/office/drawing/2014/main" id="{A049DDD2-2414-4BC1-8EE9-61EDF3F181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7374" y="1599610"/>
                      <a:ext cx="1184745" cy="6149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D19BE0B-7923-4C29-9576-95B10DA99228}"/>
                    </a:ext>
                  </a:extLst>
                </p:cNvPr>
                <p:cNvSpPr/>
                <p:nvPr/>
              </p:nvSpPr>
              <p:spPr>
                <a:xfrm>
                  <a:off x="2474101" y="1464034"/>
                  <a:ext cx="1455080" cy="1009816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55CCF2A-E1F5-4F54-B633-575CBE609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56450" y="4470921"/>
              <a:ext cx="3786489" cy="2289926"/>
            </a:xfrm>
            <a:prstGeom prst="rect">
              <a:avLst/>
            </a:prstGeom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4C83599-ECD7-484F-AFAF-89A55694F87C}"/>
                </a:ext>
              </a:extLst>
            </p:cNvPr>
            <p:cNvGrpSpPr/>
            <p:nvPr/>
          </p:nvGrpSpPr>
          <p:grpSpPr>
            <a:xfrm>
              <a:off x="1492941" y="4452730"/>
              <a:ext cx="3489625" cy="2289926"/>
              <a:chOff x="1249851" y="1862911"/>
              <a:chExt cx="3249450" cy="2987299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13CF388F-3A79-4E7C-A449-3012ACF90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9851" y="1862911"/>
                <a:ext cx="3249450" cy="2987299"/>
              </a:xfrm>
              <a:prstGeom prst="rect">
                <a:avLst/>
              </a:prstGeom>
            </p:spPr>
          </p:pic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AB20ED3-0B0C-4728-97DA-91624888A75B}"/>
                  </a:ext>
                </a:extLst>
              </p:cNvPr>
              <p:cNvSpPr/>
              <p:nvPr/>
            </p:nvSpPr>
            <p:spPr>
              <a:xfrm>
                <a:off x="3484959" y="2739487"/>
                <a:ext cx="1014342" cy="143905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右箭头 9">
            <a:extLst>
              <a:ext uri="{FF2B5EF4-FFF2-40B4-BE49-F238E27FC236}">
                <a16:creationId xmlns:a16="http://schemas.microsoft.com/office/drawing/2014/main" id="{E5D2AF26-A817-4BF3-9F84-F31BA9F3E97A}"/>
              </a:ext>
            </a:extLst>
          </p:cNvPr>
          <p:cNvSpPr/>
          <p:nvPr/>
        </p:nvSpPr>
        <p:spPr>
          <a:xfrm>
            <a:off x="5411964" y="934651"/>
            <a:ext cx="964292" cy="55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22"/>
          </a:p>
        </p:txBody>
      </p:sp>
      <p:sp>
        <p:nvSpPr>
          <p:cNvPr id="26" name="右箭头 9">
            <a:extLst>
              <a:ext uri="{FF2B5EF4-FFF2-40B4-BE49-F238E27FC236}">
                <a16:creationId xmlns:a16="http://schemas.microsoft.com/office/drawing/2014/main" id="{F2FF996C-D51F-464F-B927-C07D56CCE6C0}"/>
              </a:ext>
            </a:extLst>
          </p:cNvPr>
          <p:cNvSpPr/>
          <p:nvPr/>
        </p:nvSpPr>
        <p:spPr>
          <a:xfrm>
            <a:off x="5420218" y="3317494"/>
            <a:ext cx="964292" cy="55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22"/>
          </a:p>
        </p:txBody>
      </p:sp>
      <p:sp>
        <p:nvSpPr>
          <p:cNvPr id="27" name="右箭头 9">
            <a:extLst>
              <a:ext uri="{FF2B5EF4-FFF2-40B4-BE49-F238E27FC236}">
                <a16:creationId xmlns:a16="http://schemas.microsoft.com/office/drawing/2014/main" id="{4C112076-1690-463A-9368-720CADB53883}"/>
              </a:ext>
            </a:extLst>
          </p:cNvPr>
          <p:cNvSpPr/>
          <p:nvPr/>
        </p:nvSpPr>
        <p:spPr>
          <a:xfrm>
            <a:off x="5446948" y="5381974"/>
            <a:ext cx="964292" cy="55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22"/>
          </a:p>
        </p:txBody>
      </p:sp>
    </p:spTree>
    <p:extLst>
      <p:ext uri="{BB962C8B-B14F-4D97-AF65-F5344CB8AC3E}">
        <p14:creationId xmlns:p14="http://schemas.microsoft.com/office/powerpoint/2010/main" val="40281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48A14BC-9718-42F4-9509-28C49AEF805F}"/>
              </a:ext>
            </a:extLst>
          </p:cNvPr>
          <p:cNvGrpSpPr/>
          <p:nvPr/>
        </p:nvGrpSpPr>
        <p:grpSpPr>
          <a:xfrm>
            <a:off x="2247567" y="468395"/>
            <a:ext cx="7696866" cy="6169208"/>
            <a:chOff x="2247567" y="468395"/>
            <a:chExt cx="7696866" cy="616920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AD27319-8D6E-4CB9-99A7-116A774B064E}"/>
                </a:ext>
              </a:extLst>
            </p:cNvPr>
            <p:cNvGrpSpPr/>
            <p:nvPr/>
          </p:nvGrpSpPr>
          <p:grpSpPr>
            <a:xfrm>
              <a:off x="2247567" y="468395"/>
              <a:ext cx="7696866" cy="3944579"/>
              <a:chOff x="1311963" y="396833"/>
              <a:chExt cx="8548892" cy="5405425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DC03B254-BB71-4FD4-8610-7E112C71BB4A}"/>
                  </a:ext>
                </a:extLst>
              </p:cNvPr>
              <p:cNvGrpSpPr/>
              <p:nvPr/>
            </p:nvGrpSpPr>
            <p:grpSpPr>
              <a:xfrm>
                <a:off x="1311963" y="396833"/>
                <a:ext cx="8548892" cy="2588942"/>
                <a:chOff x="1079461" y="1617298"/>
                <a:chExt cx="9946438" cy="3225046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DF98E8F6-1818-4D99-AC4E-FFB1664781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02787" y="1617298"/>
                  <a:ext cx="4623112" cy="3177857"/>
                </a:xfrm>
                <a:prstGeom prst="rect">
                  <a:avLst/>
                </a:prstGeom>
              </p:spPr>
            </p:pic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0463703E-624D-41EB-899B-BDCF5D9B0D38}"/>
                    </a:ext>
                  </a:extLst>
                </p:cNvPr>
                <p:cNvGrpSpPr/>
                <p:nvPr/>
              </p:nvGrpSpPr>
              <p:grpSpPr>
                <a:xfrm>
                  <a:off x="1079461" y="1617298"/>
                  <a:ext cx="4812368" cy="3225046"/>
                  <a:chOff x="1121457" y="1617298"/>
                  <a:chExt cx="3734165" cy="2987299"/>
                </a:xfrm>
              </p:grpSpPr>
              <p:pic>
                <p:nvPicPr>
                  <p:cNvPr id="4" name="图片 3">
                    <a:extLst>
                      <a:ext uri="{FF2B5EF4-FFF2-40B4-BE49-F238E27FC236}">
                        <a16:creationId xmlns:a16="http://schemas.microsoft.com/office/drawing/2014/main" id="{E3434596-F59E-4435-9169-9760215DD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21457" y="1617298"/>
                    <a:ext cx="3734165" cy="2987299"/>
                  </a:xfrm>
                  <a:prstGeom prst="rect">
                    <a:avLst/>
                  </a:prstGeom>
                </p:spPr>
              </p:pic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CEA03F0B-6E06-4677-81DB-D09AD35115BB}"/>
                      </a:ext>
                    </a:extLst>
                  </p:cNvPr>
                  <p:cNvSpPr/>
                  <p:nvPr/>
                </p:nvSpPr>
                <p:spPr>
                  <a:xfrm>
                    <a:off x="2822385" y="1677727"/>
                    <a:ext cx="1674349" cy="1924215"/>
                  </a:xfrm>
                  <a:prstGeom prst="rect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6B349D0-F70F-4D24-BB77-327FE2012BAD}"/>
                  </a:ext>
                </a:extLst>
              </p:cNvPr>
              <p:cNvGrpSpPr/>
              <p:nvPr/>
            </p:nvGrpSpPr>
            <p:grpSpPr>
              <a:xfrm>
                <a:off x="1311963" y="3038145"/>
                <a:ext cx="8548891" cy="2764113"/>
                <a:chOff x="670533" y="1591717"/>
                <a:chExt cx="9537904" cy="3939015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FAD6CBB3-960D-4492-9808-E75A1CFA0C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75212" y="1697677"/>
                  <a:ext cx="4433225" cy="3635402"/>
                </a:xfrm>
                <a:prstGeom prst="rect">
                  <a:avLst/>
                </a:prstGeom>
              </p:spPr>
            </p:pic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B720BD49-48DF-4013-9422-FEA3C2BBF79B}"/>
                    </a:ext>
                  </a:extLst>
                </p:cNvPr>
                <p:cNvGrpSpPr/>
                <p:nvPr/>
              </p:nvGrpSpPr>
              <p:grpSpPr>
                <a:xfrm>
                  <a:off x="670533" y="1591717"/>
                  <a:ext cx="4634507" cy="3939015"/>
                  <a:chOff x="670534" y="1591717"/>
                  <a:chExt cx="4283129" cy="3939015"/>
                </a:xfrm>
              </p:grpSpPr>
              <p:pic>
                <p:nvPicPr>
                  <p:cNvPr id="12" name="图片 11">
                    <a:extLst>
                      <a:ext uri="{FF2B5EF4-FFF2-40B4-BE49-F238E27FC236}">
                        <a16:creationId xmlns:a16="http://schemas.microsoft.com/office/drawing/2014/main" id="{C5254653-D482-4F8D-A58E-310CCDB21D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0534" y="1591717"/>
                    <a:ext cx="4283129" cy="3939015"/>
                  </a:xfrm>
                  <a:prstGeom prst="rect">
                    <a:avLst/>
                  </a:prstGeom>
                </p:spPr>
              </p:pic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A6EA5A9E-9F86-49B5-A91A-2D6D02E271CB}"/>
                      </a:ext>
                    </a:extLst>
                  </p:cNvPr>
                  <p:cNvSpPr/>
                  <p:nvPr/>
                </p:nvSpPr>
                <p:spPr>
                  <a:xfrm>
                    <a:off x="3753017" y="2353586"/>
                    <a:ext cx="1139795" cy="1843208"/>
                  </a:xfrm>
                  <a:prstGeom prst="rect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1A9B5C1-504C-4562-AB3D-CC23AD2C4F4D}"/>
                </a:ext>
              </a:extLst>
            </p:cNvPr>
            <p:cNvGrpSpPr/>
            <p:nvPr/>
          </p:nvGrpSpPr>
          <p:grpSpPr>
            <a:xfrm>
              <a:off x="2295498" y="4412974"/>
              <a:ext cx="7648934" cy="2224629"/>
              <a:chOff x="909283" y="1281602"/>
              <a:chExt cx="9073595" cy="3386596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DA0E21C-236F-43F5-9EB5-329911D21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9036" y="1403304"/>
                <a:ext cx="4243842" cy="3146493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B8A0360C-B90C-48FA-9FFC-52D7FFEE5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9283" y="1403304"/>
                <a:ext cx="4360714" cy="3264894"/>
              </a:xfrm>
              <a:prstGeom prst="rect">
                <a:avLst/>
              </a:prstGeom>
            </p:spPr>
          </p:pic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20C368D-F15C-41D1-BB38-F6DF386787D3}"/>
                  </a:ext>
                </a:extLst>
              </p:cNvPr>
              <p:cNvSpPr/>
              <p:nvPr/>
            </p:nvSpPr>
            <p:spPr>
              <a:xfrm>
                <a:off x="1876680" y="1281602"/>
                <a:ext cx="2177667" cy="12490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右箭头 9">
            <a:extLst>
              <a:ext uri="{FF2B5EF4-FFF2-40B4-BE49-F238E27FC236}">
                <a16:creationId xmlns:a16="http://schemas.microsoft.com/office/drawing/2014/main" id="{81C74796-0F5A-4C89-8574-DD49EE9E7BE2}"/>
              </a:ext>
            </a:extLst>
          </p:cNvPr>
          <p:cNvSpPr/>
          <p:nvPr/>
        </p:nvSpPr>
        <p:spPr>
          <a:xfrm>
            <a:off x="5505360" y="1115080"/>
            <a:ext cx="964292" cy="55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22"/>
          </a:p>
        </p:txBody>
      </p:sp>
      <p:sp>
        <p:nvSpPr>
          <p:cNvPr id="21" name="右箭头 9">
            <a:extLst>
              <a:ext uri="{FF2B5EF4-FFF2-40B4-BE49-F238E27FC236}">
                <a16:creationId xmlns:a16="http://schemas.microsoft.com/office/drawing/2014/main" id="{21F3FBDB-DA52-41E7-91A4-E29B4143F189}"/>
              </a:ext>
            </a:extLst>
          </p:cNvPr>
          <p:cNvSpPr/>
          <p:nvPr/>
        </p:nvSpPr>
        <p:spPr>
          <a:xfrm>
            <a:off x="5531927" y="3059791"/>
            <a:ext cx="964292" cy="55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22"/>
          </a:p>
        </p:txBody>
      </p:sp>
      <p:sp>
        <p:nvSpPr>
          <p:cNvPr id="22" name="右箭头 9">
            <a:extLst>
              <a:ext uri="{FF2B5EF4-FFF2-40B4-BE49-F238E27FC236}">
                <a16:creationId xmlns:a16="http://schemas.microsoft.com/office/drawing/2014/main" id="{4D97D8C3-5582-4A3F-BF32-AF1AB0E43D2B}"/>
              </a:ext>
            </a:extLst>
          </p:cNvPr>
          <p:cNvSpPr/>
          <p:nvPr/>
        </p:nvSpPr>
        <p:spPr>
          <a:xfrm>
            <a:off x="5531927" y="5264511"/>
            <a:ext cx="964292" cy="55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22"/>
          </a:p>
        </p:txBody>
      </p:sp>
    </p:spTree>
    <p:extLst>
      <p:ext uri="{BB962C8B-B14F-4D97-AF65-F5344CB8AC3E}">
        <p14:creationId xmlns:p14="http://schemas.microsoft.com/office/powerpoint/2010/main" val="1324956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2DE351B-0964-4808-911E-C72BDCD5F258}"/>
                  </a:ext>
                </a:extLst>
              </p:cNvPr>
              <p:cNvSpPr txBox="1"/>
              <p:nvPr/>
            </p:nvSpPr>
            <p:spPr>
              <a:xfrm>
                <a:off x="4977820" y="1932572"/>
                <a:ext cx="5327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2DE351B-0964-4808-911E-C72BDCD5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820" y="1932572"/>
                <a:ext cx="5327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07C87278-5823-495D-8FA8-7CD82A0ECE60}"/>
              </a:ext>
            </a:extLst>
          </p:cNvPr>
          <p:cNvGrpSpPr/>
          <p:nvPr/>
        </p:nvGrpSpPr>
        <p:grpSpPr>
          <a:xfrm>
            <a:off x="1853945" y="1932572"/>
            <a:ext cx="8792851" cy="2709448"/>
            <a:chOff x="768388" y="1051039"/>
            <a:chExt cx="10852455" cy="40999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14DDC2-A42B-4365-BA23-981E60C57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843" y="1051039"/>
              <a:ext cx="5334000" cy="400050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92D5A4A-15AE-46FA-8B8A-E8843B2D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88" y="1051039"/>
              <a:ext cx="4458086" cy="4099915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4CDB852-93D5-42BA-9810-485C60DB87FE}"/>
                </a:ext>
              </a:extLst>
            </p:cNvPr>
            <p:cNvSpPr/>
            <p:nvPr/>
          </p:nvSpPr>
          <p:spPr>
            <a:xfrm>
              <a:off x="1564454" y="1155346"/>
              <a:ext cx="3204618" cy="261412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右箭头 9">
            <a:extLst>
              <a:ext uri="{FF2B5EF4-FFF2-40B4-BE49-F238E27FC236}">
                <a16:creationId xmlns:a16="http://schemas.microsoft.com/office/drawing/2014/main" id="{BE4E91CE-6189-4D5F-9FC5-07007264366B}"/>
              </a:ext>
            </a:extLst>
          </p:cNvPr>
          <p:cNvSpPr/>
          <p:nvPr/>
        </p:nvSpPr>
        <p:spPr>
          <a:xfrm>
            <a:off x="5360803" y="2883678"/>
            <a:ext cx="964292" cy="55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22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32E999-16DE-4003-8578-3F6E3F55BB0A}"/>
              </a:ext>
            </a:extLst>
          </p:cNvPr>
          <p:cNvSpPr txBox="1"/>
          <p:nvPr/>
        </p:nvSpPr>
        <p:spPr>
          <a:xfrm>
            <a:off x="1119389" y="705954"/>
            <a:ext cx="55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Equivalent Circuit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88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8330" y="2540635"/>
            <a:ext cx="4089400" cy="3973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532" y="0"/>
            <a:ext cx="5056505" cy="349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76" y="286519"/>
            <a:ext cx="3655556" cy="26110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329574-47A9-4A1E-BADF-AB11A942F29F}"/>
              </a:ext>
            </a:extLst>
          </p:cNvPr>
          <p:cNvSpPr txBox="1"/>
          <p:nvPr/>
        </p:nvSpPr>
        <p:spPr>
          <a:xfrm>
            <a:off x="4762830" y="5883910"/>
            <a:ext cx="7111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-Regular"/>
              </a:rPr>
              <a:t>Tang T G , Tieng Q M . Equivalent circuit of a dipole antenna using frequency-independent lumped elements[J]. Antennas &amp; Propagation IEEE Transactions on, 1993, 41(1):100-103.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0F712B-349E-4EC7-A6DB-54A319CE0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341" y="2540635"/>
            <a:ext cx="3990975" cy="33432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r="1807"/>
          <a:stretch>
            <a:fillRect/>
          </a:stretch>
        </p:blipFill>
        <p:spPr>
          <a:xfrm>
            <a:off x="1219255" y="1448739"/>
            <a:ext cx="5209540" cy="542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" y="2299970"/>
            <a:ext cx="7019925" cy="4105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841" y="1631467"/>
            <a:ext cx="3743325" cy="5143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36AA47-371F-446C-A942-66AD65AE48B3}"/>
              </a:ext>
            </a:extLst>
          </p:cNvPr>
          <p:cNvSpPr txBox="1"/>
          <p:nvPr/>
        </p:nvSpPr>
        <p:spPr>
          <a:xfrm>
            <a:off x="7513983" y="3835021"/>
            <a:ext cx="4169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-Regular"/>
              </a:rPr>
              <a:t>Tang T G , Tieng Q M . Equivalent circuit of a dipole antenna using frequency-independent lumped elements[J]. Antennas &amp; Propagation IEEE Transactions on, 1993, 41(1):100-103.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84912E-FCCA-4BB7-9439-FB6E22778933}"/>
              </a:ext>
            </a:extLst>
          </p:cNvPr>
          <p:cNvSpPr txBox="1"/>
          <p:nvPr/>
        </p:nvSpPr>
        <p:spPr>
          <a:xfrm>
            <a:off x="1119389" y="705954"/>
            <a:ext cx="55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Equivalent Circuit Model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3" y="1806809"/>
            <a:ext cx="5668645" cy="3331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734" y="5386429"/>
            <a:ext cx="4086225" cy="285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394" y="949434"/>
            <a:ext cx="2266950" cy="609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D08202-CCE4-4486-9409-7463E1EE09A1}"/>
              </a:ext>
            </a:extLst>
          </p:cNvPr>
          <p:cNvSpPr txBox="1"/>
          <p:nvPr/>
        </p:nvSpPr>
        <p:spPr>
          <a:xfrm>
            <a:off x="7299297" y="2838615"/>
            <a:ext cx="3859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-Regular"/>
              </a:rPr>
              <a:t>Tang T G , Tieng Q M . Equivalent circuit of a dipole antenna using frequency-independent lumped elements[J]. Antennas &amp; Propagation IEEE Transactions on, 1993, 41(1):100-103.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250B67-0FF1-4B92-B293-6E8D427C7FFA}"/>
              </a:ext>
            </a:extLst>
          </p:cNvPr>
          <p:cNvSpPr txBox="1"/>
          <p:nvPr/>
        </p:nvSpPr>
        <p:spPr>
          <a:xfrm>
            <a:off x="1119389" y="705954"/>
            <a:ext cx="55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Equivalent Circuit Model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6D21A2-F15E-4F4A-B76D-3A8BF3FE6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11" y="2837448"/>
            <a:ext cx="4598104" cy="3448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656A0C-1AE7-4A58-AD37-2D6B5E69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" y="571974"/>
            <a:ext cx="6954220" cy="215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21DE4F-8346-4881-B8EA-5778499B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8" y="2585942"/>
            <a:ext cx="5617922" cy="39515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BDFA29-836E-4D5E-9E5F-034598567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008" y="294273"/>
            <a:ext cx="3552825" cy="25431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91FF3F2-A118-4591-8B8F-92BE8974663C}"/>
              </a:ext>
            </a:extLst>
          </p:cNvPr>
          <p:cNvSpPr txBox="1"/>
          <p:nvPr/>
        </p:nvSpPr>
        <p:spPr>
          <a:xfrm>
            <a:off x="5812404" y="6162261"/>
            <a:ext cx="6241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王彬文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宁辉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燕有杰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利用等效电路研究偶极子天线带外响应特性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[J].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现代应用物理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2018, 009(001):75-81.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645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1DE86E-1DF0-42E2-B950-3B34BBDCC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121" y="394161"/>
            <a:ext cx="3867034" cy="3299395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CEA831-163B-41C4-95A5-36A32E32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3955"/>
            <a:ext cx="3922451" cy="265733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2C1991D-DBC1-4A21-B2C7-CAE2EA8E6956}"/>
              </a:ext>
            </a:extLst>
          </p:cNvPr>
          <p:cNvGrpSpPr/>
          <p:nvPr/>
        </p:nvGrpSpPr>
        <p:grpSpPr>
          <a:xfrm>
            <a:off x="1541121" y="3300963"/>
            <a:ext cx="9153259" cy="3389290"/>
            <a:chOff x="1039006" y="2373223"/>
            <a:chExt cx="10521859" cy="40828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84C013B-8763-4872-8431-D0CD98E16B61}"/>
                </a:ext>
              </a:extLst>
            </p:cNvPr>
            <p:cNvGrpSpPr/>
            <p:nvPr/>
          </p:nvGrpSpPr>
          <p:grpSpPr>
            <a:xfrm>
              <a:off x="1039006" y="2373223"/>
              <a:ext cx="9923158" cy="3741329"/>
              <a:chOff x="1041621" y="1331603"/>
              <a:chExt cx="9923158" cy="3741329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3A1800F5-E617-4533-BAEA-7B983BF91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621" y="1592227"/>
                <a:ext cx="5764696" cy="3161284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3F93A8E-D367-4800-98F4-F27D24C12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5434" y="1331603"/>
                <a:ext cx="4309345" cy="3741329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FAB493C-B546-4E04-9E03-4CF93671AE72}"/>
                </a:ext>
              </a:extLst>
            </p:cNvPr>
            <p:cNvSpPr txBox="1"/>
            <p:nvPr/>
          </p:nvSpPr>
          <p:spPr>
            <a:xfrm>
              <a:off x="1987825" y="6011186"/>
              <a:ext cx="9573040" cy="444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-US" altLang="zh-CN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[1]</a:t>
              </a:r>
              <a:r>
                <a:rPr lang="zh-CN" altLang="en-US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王勇</a:t>
              </a:r>
              <a:r>
                <a:rPr lang="en-US" altLang="zh-CN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zh-CN" altLang="en-US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李甲子</a:t>
              </a:r>
              <a:r>
                <a:rPr lang="en-US" altLang="zh-CN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zh-CN" altLang="en-US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吴忠敏</a:t>
              </a:r>
              <a:r>
                <a:rPr lang="en-US" altLang="zh-CN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zh-CN" altLang="en-US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天线等效电路模型的建立方法</a:t>
              </a:r>
              <a:r>
                <a:rPr lang="en-US" altLang="zh-CN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:, CN 101237244 A[P].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97AAE73E-D4D8-4077-B8A1-00F33391B11B}"/>
              </a:ext>
            </a:extLst>
          </p:cNvPr>
          <p:cNvSpPr txBox="1"/>
          <p:nvPr/>
        </p:nvSpPr>
        <p:spPr>
          <a:xfrm>
            <a:off x="276551" y="24829"/>
            <a:ext cx="55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Equivalent Circuit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979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18BE87C-12A0-4C4C-8F6A-35F55E1B78B6}"/>
              </a:ext>
            </a:extLst>
          </p:cNvPr>
          <p:cNvSpPr txBox="1"/>
          <p:nvPr/>
        </p:nvSpPr>
        <p:spPr>
          <a:xfrm>
            <a:off x="2008304" y="1025696"/>
            <a:ext cx="3593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总结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C63697-14DD-4483-893C-B050AF425BA1}"/>
              </a:ext>
            </a:extLst>
          </p:cNvPr>
          <p:cNvGrpSpPr/>
          <p:nvPr/>
        </p:nvGrpSpPr>
        <p:grpSpPr>
          <a:xfrm>
            <a:off x="2008304" y="2337683"/>
            <a:ext cx="8503319" cy="2285420"/>
            <a:chOff x="1892286" y="1429288"/>
            <a:chExt cx="8175390" cy="151112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ED0FA79-D54C-4743-8FDC-E2DCD7745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2286" y="1429288"/>
              <a:ext cx="6562725" cy="96202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272EDA1-BAFC-415D-8C11-85A1EA6FEAE7}"/>
                </a:ext>
              </a:extLst>
            </p:cNvPr>
            <p:cNvSpPr txBox="1"/>
            <p:nvPr/>
          </p:nvSpPr>
          <p:spPr>
            <a:xfrm>
              <a:off x="2124323" y="2390957"/>
              <a:ext cx="7943353" cy="549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 </a:t>
              </a:r>
              <a:r>
                <a:rPr lang="en-US" altLang="zh-CN" sz="2400" b="1" dirty="0"/>
                <a:t>3)</a:t>
              </a:r>
              <a:r>
                <a:rPr lang="zh-CN" altLang="en-US" sz="2400" b="1" dirty="0"/>
                <a:t>  可以从天线仿真和电路仿真得到天线的输出仿真模型，进行比较。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28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5" b="23655"/>
          <a:stretch/>
        </p:blipFill>
        <p:spPr bwMode="auto">
          <a:xfrm>
            <a:off x="2741952" y="1431539"/>
            <a:ext cx="6508272" cy="408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4946048" y="2464708"/>
            <a:ext cx="0" cy="75765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39414" y="2051440"/>
            <a:ext cx="405880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22" dirty="0">
                <a:solidFill>
                  <a:srgbClr val="FF0000"/>
                </a:solidFill>
              </a:rPr>
              <a:t>旧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3981756" y="2404718"/>
            <a:ext cx="0" cy="7487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90953" y="2051440"/>
            <a:ext cx="405880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22" dirty="0">
                <a:solidFill>
                  <a:srgbClr val="FF0000"/>
                </a:solidFill>
              </a:rPr>
              <a:t>新</a:t>
            </a:r>
          </a:p>
        </p:txBody>
      </p:sp>
      <p:cxnSp>
        <p:nvCxnSpPr>
          <p:cNvPr id="9" name="直接箭头连接符 8"/>
          <p:cNvCxnSpPr>
            <a:stCxn id="10" idx="0"/>
          </p:cNvCxnSpPr>
          <p:nvPr/>
        </p:nvCxnSpPr>
        <p:spPr>
          <a:xfrm flipH="1" flipV="1">
            <a:off x="8148875" y="4393293"/>
            <a:ext cx="576692" cy="11188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69591" y="5512161"/>
            <a:ext cx="1511952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22" dirty="0">
                <a:solidFill>
                  <a:srgbClr val="FF0000"/>
                </a:solidFill>
              </a:rPr>
              <a:t>连信号发生器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8114436" y="2946854"/>
            <a:ext cx="68878" cy="8265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70046" y="2464708"/>
            <a:ext cx="1069524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22" dirty="0">
                <a:solidFill>
                  <a:srgbClr val="FF0000"/>
                </a:solidFill>
              </a:rPr>
              <a:t>连示波器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16773" y="742759"/>
            <a:ext cx="1954381" cy="445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96" b="1" dirty="0"/>
              <a:t>当天测量设备</a:t>
            </a:r>
          </a:p>
        </p:txBody>
      </p:sp>
    </p:spTree>
    <p:extLst>
      <p:ext uri="{BB962C8B-B14F-4D97-AF65-F5344CB8AC3E}">
        <p14:creationId xmlns:p14="http://schemas.microsoft.com/office/powerpoint/2010/main" val="77416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4" y="1389970"/>
            <a:ext cx="5873098" cy="3154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69" y="1383805"/>
            <a:ext cx="5165849" cy="320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7808" y="1024721"/>
            <a:ext cx="2396810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22" b="1" dirty="0"/>
              <a:t>旧信号发生器测量结果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4584" y="1018270"/>
            <a:ext cx="2396810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22" b="1" dirty="0"/>
              <a:t>新信号发生器测量结果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8715" y="5083988"/>
            <a:ext cx="4452731" cy="35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22" dirty="0"/>
              <a:t>红色：电容电压；黑色：直接输出电压。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47164" y="5083988"/>
            <a:ext cx="3490058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22" dirty="0"/>
              <a:t>信号发生器的设置电压恒定为</a:t>
            </a:r>
            <a:r>
              <a:rPr lang="en-US" altLang="zh-CN" sz="1722" dirty="0"/>
              <a:t>10 V</a:t>
            </a:r>
            <a:endParaRPr lang="zh-CN" altLang="en-US" sz="1722" dirty="0"/>
          </a:p>
        </p:txBody>
      </p:sp>
      <p:sp>
        <p:nvSpPr>
          <p:cNvPr id="8" name="TextBox 7"/>
          <p:cNvSpPr txBox="1"/>
          <p:nvPr/>
        </p:nvSpPr>
        <p:spPr>
          <a:xfrm>
            <a:off x="2789856" y="4315526"/>
            <a:ext cx="710451" cy="3573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722" i="1" dirty="0"/>
              <a:t>f</a:t>
            </a:r>
            <a:r>
              <a:rPr lang="en-US" altLang="zh-CN" sz="1722" dirty="0"/>
              <a:t> / Hz</a:t>
            </a:r>
            <a:endParaRPr lang="zh-CN" altLang="en-US" sz="1722" dirty="0"/>
          </a:p>
        </p:txBody>
      </p:sp>
      <p:sp>
        <p:nvSpPr>
          <p:cNvPr id="11" name="TextBox 10"/>
          <p:cNvSpPr txBox="1"/>
          <p:nvPr/>
        </p:nvSpPr>
        <p:spPr>
          <a:xfrm>
            <a:off x="8883330" y="4324414"/>
            <a:ext cx="710451" cy="3573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722" i="1" dirty="0"/>
              <a:t>f</a:t>
            </a:r>
            <a:r>
              <a:rPr lang="en-US" altLang="zh-CN" sz="1722" dirty="0"/>
              <a:t> / Hz</a:t>
            </a:r>
            <a:endParaRPr lang="zh-CN" altLang="en-US" sz="1722" dirty="0"/>
          </a:p>
        </p:txBody>
      </p:sp>
    </p:spTree>
    <p:extLst>
      <p:ext uri="{BB962C8B-B14F-4D97-AF65-F5344CB8AC3E}">
        <p14:creationId xmlns:p14="http://schemas.microsoft.com/office/powerpoint/2010/main" val="295471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38" y="682768"/>
            <a:ext cx="5061479" cy="2907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94" y="593987"/>
            <a:ext cx="5376829" cy="291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9366" y="329490"/>
            <a:ext cx="3281668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22" b="1" dirty="0"/>
              <a:t>信号发生器直接输出的两次结果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57994" y="260612"/>
            <a:ext cx="2175596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22" b="1" dirty="0"/>
              <a:t>电容的两次测量结果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780" y="3906261"/>
            <a:ext cx="5085943" cy="2760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55706" y="3906261"/>
            <a:ext cx="1608133" cy="2984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339" b="1" dirty="0"/>
              <a:t>14.5 MHz</a:t>
            </a:r>
            <a:r>
              <a:rPr lang="zh-CN" altLang="en-US" sz="1339" b="1" dirty="0"/>
              <a:t>达到峰值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8493999" y="4151414"/>
            <a:ext cx="275512" cy="1188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0228680" y="4948319"/>
            <a:ext cx="0" cy="404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84290" y="4595041"/>
            <a:ext cx="925253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22" dirty="0"/>
              <a:t>49 MHz</a:t>
            </a:r>
            <a:endParaRPr lang="zh-CN" altLang="en-US" sz="1722" dirty="0"/>
          </a:p>
        </p:txBody>
      </p:sp>
      <p:sp>
        <p:nvSpPr>
          <p:cNvPr id="12" name="TextBox 11"/>
          <p:cNvSpPr txBox="1"/>
          <p:nvPr/>
        </p:nvSpPr>
        <p:spPr>
          <a:xfrm>
            <a:off x="10749393" y="5008309"/>
            <a:ext cx="864339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22" dirty="0"/>
              <a:t>88MHz</a:t>
            </a:r>
            <a:endParaRPr lang="zh-CN" altLang="en-US" sz="1722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0986338" y="5352699"/>
            <a:ext cx="0" cy="2066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8" y="4099154"/>
            <a:ext cx="4683704" cy="256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64558" y="3980024"/>
            <a:ext cx="957313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22" b="1" dirty="0"/>
              <a:t>45 MHz</a:t>
            </a:r>
            <a:endParaRPr lang="zh-CN" altLang="en-US" sz="1722" b="1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120629" y="4953204"/>
            <a:ext cx="0" cy="1093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76240" y="4531048"/>
            <a:ext cx="957313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22" b="1" dirty="0"/>
              <a:t>75 MHz</a:t>
            </a:r>
            <a:endParaRPr lang="zh-CN" altLang="en-US" sz="1722" b="1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597109" y="4255536"/>
            <a:ext cx="0" cy="2410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89856" y="3360122"/>
            <a:ext cx="710451" cy="3573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722" i="1" dirty="0"/>
              <a:t>f</a:t>
            </a:r>
            <a:r>
              <a:rPr lang="en-US" altLang="zh-CN" sz="1722" dirty="0"/>
              <a:t> / Hz</a:t>
            </a:r>
            <a:endParaRPr lang="zh-CN" altLang="en-US" sz="1722" dirty="0"/>
          </a:p>
        </p:txBody>
      </p:sp>
      <p:sp>
        <p:nvSpPr>
          <p:cNvPr id="29" name="TextBox 28"/>
          <p:cNvSpPr txBox="1"/>
          <p:nvPr/>
        </p:nvSpPr>
        <p:spPr>
          <a:xfrm>
            <a:off x="9021086" y="3270625"/>
            <a:ext cx="710451" cy="3573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722" i="1" dirty="0"/>
              <a:t>f</a:t>
            </a:r>
            <a:r>
              <a:rPr lang="en-US" altLang="zh-CN" sz="1722" dirty="0"/>
              <a:t> / Hz</a:t>
            </a:r>
            <a:endParaRPr lang="zh-CN" altLang="en-US" sz="1722" dirty="0"/>
          </a:p>
        </p:txBody>
      </p:sp>
      <p:sp>
        <p:nvSpPr>
          <p:cNvPr id="30" name="TextBox 29"/>
          <p:cNvSpPr txBox="1"/>
          <p:nvPr/>
        </p:nvSpPr>
        <p:spPr>
          <a:xfrm>
            <a:off x="2753189" y="6321876"/>
            <a:ext cx="710451" cy="3573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722" i="1" dirty="0"/>
              <a:t>f</a:t>
            </a:r>
            <a:r>
              <a:rPr lang="en-US" altLang="zh-CN" sz="1722" dirty="0"/>
              <a:t> / Hz</a:t>
            </a:r>
            <a:endParaRPr lang="zh-CN" altLang="en-US" sz="1722" dirty="0"/>
          </a:p>
        </p:txBody>
      </p:sp>
      <p:sp>
        <p:nvSpPr>
          <p:cNvPr id="31" name="TextBox 30"/>
          <p:cNvSpPr txBox="1"/>
          <p:nvPr/>
        </p:nvSpPr>
        <p:spPr>
          <a:xfrm>
            <a:off x="9089964" y="6321876"/>
            <a:ext cx="710451" cy="3573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722" i="1" dirty="0"/>
              <a:t>f</a:t>
            </a:r>
            <a:r>
              <a:rPr lang="en-US" altLang="zh-CN" sz="1722" dirty="0"/>
              <a:t> / Hz</a:t>
            </a:r>
            <a:endParaRPr lang="zh-CN" altLang="en-US" sz="1722" dirty="0"/>
          </a:p>
        </p:txBody>
      </p:sp>
      <p:sp>
        <p:nvSpPr>
          <p:cNvPr id="24" name="矩形 23"/>
          <p:cNvSpPr/>
          <p:nvPr/>
        </p:nvSpPr>
        <p:spPr>
          <a:xfrm>
            <a:off x="4374050" y="1018270"/>
            <a:ext cx="619902" cy="19974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22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4305172" y="3015732"/>
            <a:ext cx="206634" cy="1083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435314" y="988778"/>
            <a:ext cx="826536" cy="19974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22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10641948" y="2986240"/>
            <a:ext cx="206634" cy="99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03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5760" y="398368"/>
            <a:ext cx="10972800" cy="895414"/>
          </a:xfrm>
          <a:solidFill>
            <a:schemeClr val="accent3"/>
          </a:solidFill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00417"/>
            <a:ext cx="10972800" cy="4329231"/>
          </a:xfrm>
        </p:spPr>
        <p:txBody>
          <a:bodyPr>
            <a:normAutofit/>
          </a:bodyPr>
          <a:lstStyle/>
          <a:p>
            <a:r>
              <a:rPr lang="zh-CN" altLang="en-US" sz="2678" dirty="0"/>
              <a:t>信号发生器直接输出的结果在频率高于</a:t>
            </a:r>
            <a:r>
              <a:rPr lang="en-US" altLang="zh-CN" sz="2678" dirty="0"/>
              <a:t>10 MHz</a:t>
            </a:r>
            <a:r>
              <a:rPr lang="zh-CN" altLang="en-US" sz="2678" dirty="0"/>
              <a:t>时，开始振荡。这不正常。信号发生器</a:t>
            </a:r>
            <a:r>
              <a:rPr lang="en-US" altLang="zh-CN" sz="2678" dirty="0"/>
              <a:t>---- </a:t>
            </a:r>
            <a:r>
              <a:rPr lang="zh-CN" altLang="en-US" sz="2678" dirty="0"/>
              <a:t>导线 </a:t>
            </a:r>
            <a:r>
              <a:rPr lang="en-US" altLang="zh-CN" sz="2678" dirty="0"/>
              <a:t>---- </a:t>
            </a:r>
            <a:r>
              <a:rPr lang="zh-CN" altLang="en-US" sz="2678" dirty="0"/>
              <a:t>示波器。是否信号发生器内部电路开始振荡？</a:t>
            </a:r>
            <a:endParaRPr lang="en-US" altLang="zh-CN" sz="2678" dirty="0"/>
          </a:p>
          <a:p>
            <a:r>
              <a:rPr lang="zh-CN" altLang="en-US" sz="2678" dirty="0"/>
              <a:t>电容的测量结果在</a:t>
            </a:r>
            <a:r>
              <a:rPr lang="en-US" altLang="zh-CN" sz="2678" dirty="0"/>
              <a:t>14.5 MHz</a:t>
            </a:r>
            <a:r>
              <a:rPr lang="zh-CN" altLang="en-US" sz="2678" dirty="0"/>
              <a:t>时，电压最大，达到</a:t>
            </a:r>
            <a:r>
              <a:rPr lang="en-US" altLang="zh-CN" sz="2678" dirty="0"/>
              <a:t>36 V</a:t>
            </a:r>
            <a:r>
              <a:rPr lang="zh-CN" altLang="en-US" sz="2678" dirty="0"/>
              <a:t>。能量来源于哪？且后面</a:t>
            </a:r>
            <a:r>
              <a:rPr lang="en-US" altLang="zh-CN" sz="2678" dirty="0"/>
              <a:t>49 MHz</a:t>
            </a:r>
            <a:r>
              <a:rPr lang="zh-CN" altLang="en-US" sz="2678" dirty="0"/>
              <a:t>、</a:t>
            </a:r>
            <a:r>
              <a:rPr lang="en-US" altLang="zh-CN" sz="2678" dirty="0"/>
              <a:t>88 MHz</a:t>
            </a:r>
            <a:r>
              <a:rPr lang="zh-CN" altLang="en-US" sz="2678" dirty="0"/>
              <a:t>有两个波峰，很像高次谐波，能量越来越小。是否与导线电流共振？</a:t>
            </a:r>
            <a:endParaRPr lang="en-US" altLang="zh-CN" sz="2678" dirty="0"/>
          </a:p>
          <a:p>
            <a:r>
              <a:rPr lang="zh-CN" altLang="en-US" sz="2678" dirty="0"/>
              <a:t>画出带电感的理论曲线。</a:t>
            </a:r>
            <a:endParaRPr lang="en-US" altLang="zh-CN" sz="2678" dirty="0"/>
          </a:p>
          <a:p>
            <a:r>
              <a:rPr lang="zh-CN" altLang="en-US" sz="2678" dirty="0"/>
              <a:t>后续：选择另外一个时间再次测量，确定是否与周围能量有关；将板移近至</a:t>
            </a:r>
            <a:r>
              <a:rPr lang="en-US" altLang="zh-CN" sz="2678" dirty="0"/>
              <a:t>10 cm</a:t>
            </a:r>
            <a:r>
              <a:rPr lang="zh-CN" altLang="en-US" sz="2678" dirty="0"/>
              <a:t>再测量，确定是否与电容有关。</a:t>
            </a:r>
            <a:endParaRPr lang="en-US" altLang="zh-CN" sz="2678" dirty="0"/>
          </a:p>
          <a:p>
            <a:endParaRPr lang="zh-CN" altLang="en-US" sz="2678" dirty="0"/>
          </a:p>
        </p:txBody>
      </p:sp>
    </p:spTree>
    <p:extLst>
      <p:ext uri="{BB962C8B-B14F-4D97-AF65-F5344CB8AC3E}">
        <p14:creationId xmlns:p14="http://schemas.microsoft.com/office/powerpoint/2010/main" val="806095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5EA82025-BFF7-43F5-BEF5-24D394E9E3E3}"/>
              </a:ext>
            </a:extLst>
          </p:cNvPr>
          <p:cNvGrpSpPr/>
          <p:nvPr/>
        </p:nvGrpSpPr>
        <p:grpSpPr>
          <a:xfrm>
            <a:off x="802133" y="507273"/>
            <a:ext cx="9975369" cy="6299219"/>
            <a:chOff x="523837" y="467517"/>
            <a:chExt cx="9975369" cy="629921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DDF3FA6-4DE5-4369-9209-C1C117F86B3B}"/>
                </a:ext>
              </a:extLst>
            </p:cNvPr>
            <p:cNvGrpSpPr/>
            <p:nvPr/>
          </p:nvGrpSpPr>
          <p:grpSpPr>
            <a:xfrm>
              <a:off x="523837" y="3741296"/>
              <a:ext cx="4270799" cy="3025440"/>
              <a:chOff x="7023824" y="398283"/>
              <a:chExt cx="5133439" cy="3153124"/>
            </a:xfrm>
          </p:grpSpPr>
          <p:pic>
            <p:nvPicPr>
              <p:cNvPr id="12" name="Picture 7">
                <a:extLst>
                  <a:ext uri="{FF2B5EF4-FFF2-40B4-BE49-F238E27FC236}">
                    <a16:creationId xmlns:a16="http://schemas.microsoft.com/office/drawing/2014/main" id="{9537F851-C721-412F-B916-439E0E6000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3824" y="398283"/>
                <a:ext cx="5133439" cy="31531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9551D4D6-4906-4A1A-A2CD-E8A37AC3A12C}"/>
                  </a:ext>
                </a:extLst>
              </p:cNvPr>
              <p:cNvSpPr txBox="1"/>
              <p:nvPr/>
            </p:nvSpPr>
            <p:spPr>
              <a:xfrm>
                <a:off x="8235903" y="813301"/>
                <a:ext cx="1511952" cy="622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722" b="1" dirty="0"/>
                  <a:t>导线更换前后</a:t>
                </a:r>
                <a:endParaRPr lang="en-US" altLang="zh-CN" sz="1722" b="1" dirty="0"/>
              </a:p>
              <a:p>
                <a:r>
                  <a:rPr lang="zh-CN" altLang="en-US" sz="1722" b="1" dirty="0"/>
                  <a:t>电容的电压值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B70AD30-B2EB-4FA2-9265-986F4473172A}"/>
                  </a:ext>
                </a:extLst>
              </p:cNvPr>
              <p:cNvSpPr/>
              <p:nvPr/>
            </p:nvSpPr>
            <p:spPr>
              <a:xfrm>
                <a:off x="10656133" y="674586"/>
                <a:ext cx="757658" cy="234185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22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711C1F5-B826-463E-AE1C-8FDC76F1F102}"/>
                </a:ext>
              </a:extLst>
            </p:cNvPr>
            <p:cNvGrpSpPr/>
            <p:nvPr/>
          </p:nvGrpSpPr>
          <p:grpSpPr>
            <a:xfrm>
              <a:off x="563161" y="467517"/>
              <a:ext cx="9936045" cy="6219530"/>
              <a:chOff x="563161" y="467517"/>
              <a:chExt cx="9936045" cy="621953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D835D3D-B12D-4D1A-BEF2-6F477B956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7767" y="634411"/>
                <a:ext cx="4214274" cy="2835773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29DF9773-41C9-4A20-895E-CDC5E4316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5454" y="3833920"/>
                <a:ext cx="4151415" cy="2853127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97B3A8E5-F27C-40A4-9A80-04715311A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161" y="694338"/>
                <a:ext cx="4192152" cy="2775846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B29C4D8-207D-4961-95C2-7A5CE69E9E1C}"/>
                  </a:ext>
                </a:extLst>
              </p:cNvPr>
              <p:cNvSpPr txBox="1"/>
              <p:nvPr/>
            </p:nvSpPr>
            <p:spPr>
              <a:xfrm>
                <a:off x="9075922" y="467517"/>
                <a:ext cx="1423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Wire effect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46C86-8AE2-4D23-9487-7115C762CB53}"/>
                  </a:ext>
                </a:extLst>
              </p:cNvPr>
              <p:cNvSpPr txBox="1"/>
              <p:nvPr/>
            </p:nvSpPr>
            <p:spPr>
              <a:xfrm>
                <a:off x="3267986" y="530111"/>
                <a:ext cx="24649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Channel effect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A9E2DC-1498-4AD2-AF7F-596AED213B06}"/>
                  </a:ext>
                </a:extLst>
              </p:cNvPr>
              <p:cNvSpPr txBox="1"/>
              <p:nvPr/>
            </p:nvSpPr>
            <p:spPr>
              <a:xfrm>
                <a:off x="3342658" y="3556630"/>
                <a:ext cx="2631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Capacitance effect</a:t>
                </a:r>
                <a:endParaRPr lang="zh-CN" altLang="en-US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2F956C0-93BE-4654-AB49-EFECEF759819}"/>
                  </a:ext>
                </a:extLst>
              </p:cNvPr>
              <p:cNvSpPr txBox="1"/>
              <p:nvPr/>
            </p:nvSpPr>
            <p:spPr>
              <a:xfrm>
                <a:off x="9075922" y="3637078"/>
                <a:ext cx="1423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Wire effect</a:t>
                </a:r>
                <a:endParaRPr lang="zh-CN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441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60" y="329490"/>
            <a:ext cx="4874370" cy="32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26" y="3688292"/>
            <a:ext cx="4865259" cy="2988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05663" y="922639"/>
            <a:ext cx="1954381" cy="622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22" b="1" dirty="0"/>
              <a:t>信号发生器导线</a:t>
            </a:r>
            <a:endParaRPr lang="en-US" altLang="zh-CN" sz="1722" b="1" dirty="0"/>
          </a:p>
          <a:p>
            <a:r>
              <a:rPr lang="zh-CN" altLang="en-US" sz="1722" b="1" dirty="0"/>
              <a:t>更换前后的电压值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786" y="3704512"/>
            <a:ext cx="6471407" cy="1682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22" dirty="0"/>
              <a:t>导线更换后，其直接输出的电压值变化剧烈。</a:t>
            </a:r>
            <a:endParaRPr lang="en-US" altLang="zh-CN" sz="1722" dirty="0"/>
          </a:p>
          <a:p>
            <a:r>
              <a:rPr lang="zh-CN" altLang="en-US" sz="1722" dirty="0"/>
              <a:t>但遵循先变小</a:t>
            </a:r>
            <a:r>
              <a:rPr lang="en-US" altLang="zh-CN" sz="1722" dirty="0"/>
              <a:t>—</a:t>
            </a:r>
            <a:r>
              <a:rPr lang="zh-CN" altLang="en-US" sz="1722" dirty="0"/>
              <a:t>再变大</a:t>
            </a:r>
            <a:r>
              <a:rPr lang="en-US" altLang="zh-CN" sz="1722" dirty="0"/>
              <a:t>– </a:t>
            </a:r>
            <a:r>
              <a:rPr lang="zh-CN" altLang="en-US" sz="1722" dirty="0"/>
              <a:t>再变小</a:t>
            </a:r>
            <a:r>
              <a:rPr lang="en-US" altLang="zh-CN" sz="1722" dirty="0"/>
              <a:t>– </a:t>
            </a:r>
            <a:r>
              <a:rPr lang="zh-CN" altLang="en-US" sz="1722" dirty="0"/>
              <a:t>再变大的模式。</a:t>
            </a:r>
            <a:endParaRPr lang="en-US" altLang="zh-CN" sz="1722" dirty="0"/>
          </a:p>
          <a:p>
            <a:endParaRPr lang="en-US" altLang="zh-CN" sz="1722" dirty="0"/>
          </a:p>
          <a:p>
            <a:r>
              <a:rPr lang="zh-CN" altLang="en-US" sz="1722" dirty="0"/>
              <a:t>如此：红色曲线的值是否也是受电感的影响？</a:t>
            </a:r>
            <a:endParaRPr lang="en-US" altLang="zh-CN" sz="1722" dirty="0"/>
          </a:p>
          <a:p>
            <a:pPr marL="327984" indent="-327984">
              <a:buAutoNum type="alphaLcPeriod"/>
            </a:pPr>
            <a:r>
              <a:rPr lang="zh-CN" altLang="en-US" sz="1722" dirty="0"/>
              <a:t>受自带导线的影响（尽管自带导线有屏蔽效果，但高频不理想）</a:t>
            </a:r>
            <a:endParaRPr lang="en-US" altLang="zh-CN" sz="1722" dirty="0"/>
          </a:p>
          <a:p>
            <a:pPr marL="327984" indent="-327984">
              <a:buAutoNum type="alphaLcPeriod"/>
            </a:pPr>
            <a:r>
              <a:rPr lang="zh-CN" altLang="en-US" sz="1722" dirty="0"/>
              <a:t>受电容电路的电感影响。</a:t>
            </a:r>
            <a:endParaRPr lang="en-US" altLang="zh-CN" sz="1722" dirty="0"/>
          </a:p>
        </p:txBody>
      </p:sp>
      <p:sp>
        <p:nvSpPr>
          <p:cNvPr id="7" name="TextBox 6"/>
          <p:cNvSpPr txBox="1"/>
          <p:nvPr/>
        </p:nvSpPr>
        <p:spPr>
          <a:xfrm>
            <a:off x="191786" y="5701974"/>
            <a:ext cx="6471406" cy="88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22" dirty="0"/>
              <a:t>对于电容电路，我们并未做任何改变。右图显示更换导线后，振荡更加剧烈。且</a:t>
            </a:r>
            <a:r>
              <a:rPr lang="en-US" altLang="zh-CN" sz="1722" dirty="0"/>
              <a:t>Peak</a:t>
            </a:r>
            <a:r>
              <a:rPr lang="zh-CN" altLang="en-US" sz="1722" dirty="0"/>
              <a:t>对应频率再往左挪，应该是电感增大的原因。也就是说两路电路会相互影响。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79A1C62-8ADB-4C71-BA59-A811A77A2D89}"/>
              </a:ext>
            </a:extLst>
          </p:cNvPr>
          <p:cNvGrpSpPr/>
          <p:nvPr/>
        </p:nvGrpSpPr>
        <p:grpSpPr>
          <a:xfrm>
            <a:off x="7023825" y="329490"/>
            <a:ext cx="5133439" cy="3153124"/>
            <a:chOff x="7023825" y="329490"/>
            <a:chExt cx="5133439" cy="3153124"/>
          </a:xfrm>
        </p:grpSpPr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825" y="329490"/>
              <a:ext cx="5133439" cy="3153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235903" y="813301"/>
              <a:ext cx="1511952" cy="622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722" b="1" dirty="0"/>
                <a:t>导线更换前后</a:t>
              </a:r>
              <a:endParaRPr lang="en-US" altLang="zh-CN" sz="1722" b="1" dirty="0"/>
            </a:p>
            <a:p>
              <a:r>
                <a:rPr lang="zh-CN" altLang="en-US" sz="1722" b="1" dirty="0"/>
                <a:t>电容的电压值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0710826" y="605002"/>
              <a:ext cx="757658" cy="2341852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22"/>
            </a:p>
          </p:txBody>
        </p:sp>
      </p:grpSp>
      <p:cxnSp>
        <p:nvCxnSpPr>
          <p:cNvPr id="10" name="直接箭头连接符 9"/>
          <p:cNvCxnSpPr/>
          <p:nvPr/>
        </p:nvCxnSpPr>
        <p:spPr>
          <a:xfrm>
            <a:off x="11051807" y="2931590"/>
            <a:ext cx="0" cy="110204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42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A042726-8361-4193-999D-5E1E4C6B1CA9}"/>
              </a:ext>
            </a:extLst>
          </p:cNvPr>
          <p:cNvGrpSpPr/>
          <p:nvPr/>
        </p:nvGrpSpPr>
        <p:grpSpPr>
          <a:xfrm>
            <a:off x="602391" y="1866707"/>
            <a:ext cx="10987217" cy="3802787"/>
            <a:chOff x="585760" y="1087480"/>
            <a:chExt cx="10987217" cy="3802787"/>
          </a:xfrm>
        </p:grpSpPr>
        <p:grpSp>
          <p:nvGrpSpPr>
            <p:cNvPr id="13" name="组合 12"/>
            <p:cNvGrpSpPr/>
            <p:nvPr/>
          </p:nvGrpSpPr>
          <p:grpSpPr>
            <a:xfrm>
              <a:off x="585760" y="1775928"/>
              <a:ext cx="4752582" cy="2961754"/>
              <a:chOff x="612379" y="1700808"/>
              <a:chExt cx="4968552" cy="3096344"/>
            </a:xfrm>
          </p:grpSpPr>
          <p:pic>
            <p:nvPicPr>
              <p:cNvPr id="8196" name="Picture 4" descr="https://iknow-pic.cdn.bcebos.com/72f082025aafa40f74fe5f30a564034f78f01926?x-bce-process=image/resize,m_lfit,w_600,h_800,limit_1/quality,q_85/format,f_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379" y="1700808"/>
                <a:ext cx="4536504" cy="3024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矩形 3"/>
              <p:cNvSpPr/>
              <p:nvPr/>
            </p:nvSpPr>
            <p:spPr>
              <a:xfrm>
                <a:off x="4284787" y="1700808"/>
                <a:ext cx="1296144" cy="30963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22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068763" y="1916832"/>
                <a:ext cx="216024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22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068763" y="4293096"/>
                <a:ext cx="216024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22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600409" y="1744788"/>
              <a:ext cx="1165704" cy="386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13" b="1" dirty="0"/>
                <a:t>总电阻：</a:t>
              </a: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446742"/>
                </p:ext>
              </p:extLst>
            </p:nvPr>
          </p:nvGraphicFramePr>
          <p:xfrm>
            <a:off x="5682733" y="3620805"/>
            <a:ext cx="5890244" cy="1269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657600" imgH="787320" progId="Equation.DSMT4">
                    <p:embed/>
                  </p:oleObj>
                </mc:Choice>
                <mc:Fallback>
                  <p:oleObj name="Equation" r:id="rId3" imgW="3657600" imgH="787320" progId="Equation.DSMT4">
                    <p:embed/>
                    <p:pic>
                      <p:nvPicPr>
                        <p:cNvPr id="7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82733" y="3620805"/>
                          <a:ext cx="5890244" cy="1269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315019"/>
                </p:ext>
              </p:extLst>
            </p:nvPr>
          </p:nvGraphicFramePr>
          <p:xfrm>
            <a:off x="1038651" y="1087480"/>
            <a:ext cx="903505" cy="619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609480" imgH="419040" progId="Equation.DSMT4">
                    <p:embed/>
                  </p:oleObj>
                </mc:Choice>
                <mc:Fallback>
                  <p:oleObj name="Equation" r:id="rId5" imgW="609480" imgH="419040" progId="Equation.DSMT4">
                    <p:embed/>
                    <p:pic>
                      <p:nvPicPr>
                        <p:cNvPr id="9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8651" y="1087480"/>
                          <a:ext cx="903505" cy="6195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8764690"/>
                </p:ext>
              </p:extLst>
            </p:nvPr>
          </p:nvGraphicFramePr>
          <p:xfrm>
            <a:off x="2238263" y="1236293"/>
            <a:ext cx="921727" cy="33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622080" imgH="228600" progId="Equation.DSMT4">
                    <p:embed/>
                  </p:oleObj>
                </mc:Choice>
                <mc:Fallback>
                  <p:oleObj name="Equation" r:id="rId7" imgW="622080" imgH="228600" progId="Equation.DSMT4">
                    <p:embed/>
                    <p:pic>
                      <p:nvPicPr>
                        <p:cNvPr id="1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8263" y="1236293"/>
                          <a:ext cx="921727" cy="338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1585401"/>
                </p:ext>
              </p:extLst>
            </p:nvPr>
          </p:nvGraphicFramePr>
          <p:xfrm>
            <a:off x="6866877" y="1683324"/>
            <a:ext cx="3224047" cy="598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120760" imgH="393480" progId="Equation.DSMT4">
                    <p:embed/>
                  </p:oleObj>
                </mc:Choice>
                <mc:Fallback>
                  <p:oleObj name="Equation" r:id="rId9" imgW="2120760" imgH="393480" progId="Equation.DSMT4">
                    <p:embed/>
                    <p:pic>
                      <p:nvPicPr>
                        <p:cNvPr id="11" name="对象 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866877" y="1683324"/>
                          <a:ext cx="3224047" cy="5984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5544976" y="3045727"/>
              <a:ext cx="2392001" cy="386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13" b="1" dirty="0"/>
                <a:t>电容上分得的电压：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2E07CF1-65E6-46E5-BFE3-930ABF7D4E8D}"/>
              </a:ext>
            </a:extLst>
          </p:cNvPr>
          <p:cNvSpPr txBox="1"/>
          <p:nvPr/>
        </p:nvSpPr>
        <p:spPr>
          <a:xfrm>
            <a:off x="1119389" y="705954"/>
            <a:ext cx="55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Equivalent Circuit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465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02" y="1112995"/>
            <a:ext cx="5093034" cy="381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516882" y="1457384"/>
            <a:ext cx="4752582" cy="2961754"/>
            <a:chOff x="612379" y="1700808"/>
            <a:chExt cx="4968552" cy="3096344"/>
          </a:xfrm>
        </p:grpSpPr>
        <p:pic>
          <p:nvPicPr>
            <p:cNvPr id="6" name="Picture 4" descr="https://iknow-pic.cdn.bcebos.com/72f082025aafa40f74fe5f30a564034f78f01926?x-bce-process=image/resize,m_lfit,w_600,h_800,limit_1/quality,q_85/format,f_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379" y="1700808"/>
              <a:ext cx="4536504" cy="302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4284787" y="1700808"/>
              <a:ext cx="1296144" cy="3096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22"/>
            </a:p>
          </p:txBody>
        </p:sp>
        <p:sp>
          <p:nvSpPr>
            <p:cNvPr id="8" name="矩形 7"/>
            <p:cNvSpPr/>
            <p:nvPr/>
          </p:nvSpPr>
          <p:spPr>
            <a:xfrm>
              <a:off x="4068763" y="1916832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22"/>
            </a:p>
          </p:txBody>
        </p:sp>
        <p:sp>
          <p:nvSpPr>
            <p:cNvPr id="9" name="矩形 8"/>
            <p:cNvSpPr/>
            <p:nvPr/>
          </p:nvSpPr>
          <p:spPr>
            <a:xfrm>
              <a:off x="4068763" y="4293096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22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06772" y="2559433"/>
            <a:ext cx="1244251" cy="1152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22" b="1" dirty="0">
                <a:solidFill>
                  <a:schemeClr val="accent2"/>
                </a:solidFill>
              </a:rPr>
              <a:t>U</a:t>
            </a:r>
            <a:r>
              <a:rPr lang="en-US" altLang="zh-CN" sz="1722" b="1" baseline="-25000" dirty="0">
                <a:solidFill>
                  <a:schemeClr val="accent2"/>
                </a:solidFill>
              </a:rPr>
              <a:t>i</a:t>
            </a:r>
            <a:r>
              <a:rPr lang="en-US" altLang="zh-CN" sz="1722" b="1" dirty="0">
                <a:solidFill>
                  <a:schemeClr val="accent2"/>
                </a:solidFill>
              </a:rPr>
              <a:t> = 10 v</a:t>
            </a:r>
          </a:p>
          <a:p>
            <a:r>
              <a:rPr lang="en-US" altLang="zh-CN" sz="1722" b="1" dirty="0">
                <a:solidFill>
                  <a:schemeClr val="accent2"/>
                </a:solidFill>
              </a:rPr>
              <a:t>C = 5e-13;</a:t>
            </a:r>
          </a:p>
          <a:p>
            <a:r>
              <a:rPr lang="en-US" altLang="zh-CN" sz="1722" b="1" dirty="0">
                <a:solidFill>
                  <a:schemeClr val="accent2"/>
                </a:solidFill>
              </a:rPr>
              <a:t>L = 1e-4;</a:t>
            </a:r>
          </a:p>
          <a:p>
            <a:r>
              <a:rPr lang="en-US" altLang="zh-CN" sz="1722" b="1" dirty="0">
                <a:solidFill>
                  <a:schemeClr val="accent2"/>
                </a:solidFill>
              </a:rPr>
              <a:t>R = 5e3;</a:t>
            </a:r>
          </a:p>
        </p:txBody>
      </p:sp>
      <p:sp>
        <p:nvSpPr>
          <p:cNvPr id="10" name="右箭头 9"/>
          <p:cNvSpPr/>
          <p:nvPr/>
        </p:nvSpPr>
        <p:spPr>
          <a:xfrm>
            <a:off x="4856196" y="2628310"/>
            <a:ext cx="964292" cy="55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22"/>
          </a:p>
        </p:txBody>
      </p:sp>
      <p:sp>
        <p:nvSpPr>
          <p:cNvPr id="11" name="TextBox 10"/>
          <p:cNvSpPr txBox="1"/>
          <p:nvPr/>
        </p:nvSpPr>
        <p:spPr>
          <a:xfrm>
            <a:off x="8437852" y="949392"/>
            <a:ext cx="1511952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22" b="1" dirty="0"/>
              <a:t>电容上的电压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0022046" y="1939531"/>
            <a:ext cx="619902" cy="551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77097" y="5107919"/>
            <a:ext cx="5272597" cy="847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22" dirty="0"/>
              <a:t>有一处突起。实际测量后面还有两处突起，哪来的？</a:t>
            </a:r>
            <a:endParaRPr lang="en-US" altLang="zh-CN" sz="1722" dirty="0"/>
          </a:p>
          <a:p>
            <a:pPr>
              <a:lnSpc>
                <a:spcPct val="150000"/>
              </a:lnSpc>
            </a:pPr>
            <a:r>
              <a:rPr lang="zh-CN" altLang="en-US" sz="1722" dirty="0"/>
              <a:t>另外，信号直接输出的电压居然有振荡，哪来的？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1BD673-FE92-4489-82C2-48DE7DFCEEDA}"/>
              </a:ext>
            </a:extLst>
          </p:cNvPr>
          <p:cNvSpPr txBox="1"/>
          <p:nvPr/>
        </p:nvSpPr>
        <p:spPr>
          <a:xfrm>
            <a:off x="1119389" y="705954"/>
            <a:ext cx="55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Equivalent Circuit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0861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495,&quot;width&quot;:771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628</Words>
  <Application>Microsoft Office PowerPoint</Application>
  <PresentationFormat>宽屏</PresentationFormat>
  <Paragraphs>74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PingFangSC-Regular</vt:lpstr>
      <vt:lpstr>等线</vt:lpstr>
      <vt:lpstr>等线 Light</vt:lpstr>
      <vt:lpstr>Arial</vt:lpstr>
      <vt:lpstr>Cambria Math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 显明</dc:creator>
  <cp:lastModifiedBy>郑 显明</cp:lastModifiedBy>
  <cp:revision>49</cp:revision>
  <dcterms:created xsi:type="dcterms:W3CDTF">2021-04-06T13:00:11Z</dcterms:created>
  <dcterms:modified xsi:type="dcterms:W3CDTF">2021-04-07T03:45:42Z</dcterms:modified>
</cp:coreProperties>
</file>